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US" sz="1800">
                <a:solidFill>
                  <a:srgbClr val="595959"/>
                </a:solidFill>
              </a:rPr>
              <a:t>Client: ThanosTech LLC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US" sz="1800">
                <a:solidFill>
                  <a:srgbClr val="595959"/>
                </a:solidFill>
              </a:rPr>
              <a:t>Project Scope: A comprehensive firmware security assessment of ThanosTech LLC's router firmware, focusing on the latest generation of their flagship product line.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US" sz="1800">
                <a:solidFill>
                  <a:srgbClr val="595959"/>
                </a:solidFill>
              </a:rPr>
              <a:t>Key Objectives: To identify vulnerabilities, implement advanced security analysis techniques, and develop automated, repeatable testing protocols for ongoing security assurance.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US" sz="1800">
                <a:solidFill>
                  <a:srgbClr val="595959"/>
                </a:solidFill>
              </a:rPr>
              <a:t>Ultimate Goal: To significantly enhance product security, protect user data, and safeguard against potential cyber threats and reputational damage.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US" sz="1800">
                <a:solidFill>
                  <a:srgbClr val="595959"/>
                </a:solidFill>
              </a:rPr>
              <a:t>Final Deliverables: A detailed vulnerability report, a proof-of-concept demonstration script for critical findings, and a team presentation of findings and strategic recommendations for future development.</a:t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Python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Used for automation scripts and parsing extracted firmware data to identify indicators of vulnerability.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Visual Studio Code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Development environment for Python scripting and code review of extracted binaries or configuration files.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Binwalk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Extracted embedded file systems and firmware components for static analysis.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File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Determined file types (ELF binaries, compressed archives, etc.) to guide further analysis steps.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Strings / grep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Searched firmware contents for readable text, credentials, URLs, or hardcoded keys.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</a:rPr>
              <a:t>Hexdump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solidFill>
                  <a:schemeClr val="dk1"/>
                </a:solidFill>
              </a:rPr>
              <a:t>Performed low level inspection of binary data to identify hidden or encoded information.</a:t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Immediate Remediation (Critical Security Updates)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• Remove Hardcoded Secrets – Revoke AWS keys, GitHub tokens, private keys; use secure storage; integrate Nosey Parker in CI/CD.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• Disable Insecure Management Interfaces – Remove Telnet/HTTP; enforce SSH/HTTPS; key-based authentication and first-login reset.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• Update Core Components – Upgrade BusyBox/OpenSSL; maintain SBOM for version and CVE tracking.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• Verify Firmware Integrity – Use cryptographic signing and secure boot to block tampered firmware.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Long-Term Hardening (Configuration &amp; Access Control)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• Remove Default Credentials – Force unique admin credentials on setup.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• Limit System Privileges – Run services with minimal permissions.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• Remove Debug Artifacts – Exclude dev scripts/logs from production.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• Restrict Network Exposure – Disable unused ports; enforce rate limiting.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</a:rPr>
              <a:t>Priority Focus: Remove embedded credentials, disable Telnet/plaintext services, rotate exposed keys; follow with component updates and secure boot integration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612648" y="548640"/>
            <a:ext cx="10515600" cy="1132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622415" y="-1328869"/>
            <a:ext cx="4496065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859174" y="2354212"/>
            <a:ext cx="5598466" cy="2047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2437312" y="-1020615"/>
            <a:ext cx="5598465" cy="8796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2301923" y="1122363"/>
            <a:ext cx="7588155" cy="26211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2301923" y="3843708"/>
            <a:ext cx="7588155" cy="14140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603381" y="553616"/>
            <a:ext cx="8273140" cy="40088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  <a:defRPr sz="5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603380" y="4589463"/>
            <a:ext cx="8273140" cy="13846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612648" y="548640"/>
            <a:ext cx="10741152" cy="1132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612648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609600" y="547396"/>
            <a:ext cx="10745788" cy="11432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609600" y="1685735"/>
            <a:ext cx="5157787" cy="5598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 cap="none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609600" y="2386894"/>
            <a:ext cx="5157787" cy="37650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5735"/>
            <a:ext cx="5183188" cy="5598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 cap="none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199" y="2386894"/>
            <a:ext cx="5183189" cy="37650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597160" y="553616"/>
            <a:ext cx="3595634" cy="1757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34708" y="553616"/>
            <a:ext cx="6279741" cy="54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55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597160" y="2311121"/>
            <a:ext cx="3595634" cy="37288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594360" y="557784"/>
            <a:ext cx="3595634" cy="2212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063319" y="657103"/>
            <a:ext cx="6483687" cy="5555904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609601" y="2826137"/>
            <a:ext cx="3585586" cy="34346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nvd.nist.gov/vuln/detail/cve-2023-50224" TargetMode="External"/><Relationship Id="rId4" Type="http://schemas.openxmlformats.org/officeDocument/2006/relationships/hyperlink" Target="https://www.tp-link.com/us/support/faq/4365/" TargetMode="External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hyperlink" Target="https://nvd.nist.gov/vuln/detail/cve-2018-18441#:~:text=Description,cgi%2C%20with%20no%20authentication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jmenz-93/team-ftw-fw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title"/>
          </p:nvPr>
        </p:nvSpPr>
        <p:spPr>
          <a:xfrm>
            <a:off x="612648" y="548640"/>
            <a:ext cx="10653578" cy="17299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4000">
                <a:solidFill>
                  <a:schemeClr val="lt1"/>
                </a:solidFill>
              </a:rPr>
              <a:t>Ethical Hacking </a:t>
            </a:r>
            <a:br>
              <a:rPr lang="en-US" sz="4000"/>
            </a:br>
            <a:r>
              <a:rPr lang="en-US" sz="4000">
                <a:solidFill>
                  <a:schemeClr val="lt1"/>
                </a:solidFill>
              </a:rPr>
              <a:t>COSC 6840</a:t>
            </a:r>
            <a:br>
              <a:rPr lang="en-US" sz="4000"/>
            </a:br>
            <a:r>
              <a:rPr lang="en-US" sz="4000">
                <a:solidFill>
                  <a:schemeClr val="lt1"/>
                </a:solidFill>
              </a:rPr>
              <a:t>Midterm Project</a:t>
            </a:r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2747562" y="5960650"/>
            <a:ext cx="669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Andy Yothsackda, Alyssa Scott, Jon</a:t>
            </a:r>
            <a:r>
              <a:rPr lang="en-US" sz="2400">
                <a:solidFill>
                  <a:schemeClr val="lt1"/>
                </a:solidFill>
              </a:rPr>
              <a:t> Menzel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4"/>
          <p:cNvSpPr txBox="1"/>
          <p:nvPr>
            <p:ph type="title"/>
          </p:nvPr>
        </p:nvSpPr>
        <p:spPr>
          <a:xfrm>
            <a:off x="612649" y="548638"/>
            <a:ext cx="3493008" cy="5788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/>
              <a:t> Introduction</a:t>
            </a:r>
            <a:endParaRPr/>
          </a:p>
        </p:txBody>
      </p:sp>
      <p:grpSp>
        <p:nvGrpSpPr>
          <p:cNvPr id="92" name="Google Shape;92;p14"/>
          <p:cNvGrpSpPr/>
          <p:nvPr/>
        </p:nvGrpSpPr>
        <p:grpSpPr>
          <a:xfrm>
            <a:off x="4608246" y="551041"/>
            <a:ext cx="6949440" cy="5781834"/>
            <a:chOff x="0" y="2401"/>
            <a:chExt cx="6949440" cy="5781834"/>
          </a:xfrm>
        </p:grpSpPr>
        <p:sp>
          <p:nvSpPr>
            <p:cNvPr id="93" name="Google Shape;93;p14"/>
            <p:cNvSpPr/>
            <p:nvPr/>
          </p:nvSpPr>
          <p:spPr>
            <a:xfrm>
              <a:off x="0" y="2401"/>
              <a:ext cx="6949440" cy="1217228"/>
            </a:xfrm>
            <a:prstGeom prst="roundRect">
              <a:avLst>
                <a:gd fmla="val 10000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368211" y="276278"/>
              <a:ext cx="669475" cy="669475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1405898" y="2401"/>
              <a:ext cx="5543541" cy="1217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4"/>
            <p:cNvSpPr txBox="1"/>
            <p:nvPr/>
          </p:nvSpPr>
          <p:spPr>
            <a:xfrm>
              <a:off x="1405898" y="2401"/>
              <a:ext cx="5543541" cy="1217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8800" lIns="128800" spcFirstLastPara="1" rIns="128800" wrap="square" tIns="1288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Client: Thanos LLC</a:t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0" y="1523937"/>
              <a:ext cx="6949440" cy="1217228"/>
            </a:xfrm>
            <a:prstGeom prst="roundRect">
              <a:avLst>
                <a:gd fmla="val 10000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368211" y="1797813"/>
              <a:ext cx="669475" cy="669475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1405898" y="1523937"/>
              <a:ext cx="5543541" cy="1217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4"/>
            <p:cNvSpPr txBox="1"/>
            <p:nvPr/>
          </p:nvSpPr>
          <p:spPr>
            <a:xfrm>
              <a:off x="1405898" y="1523937"/>
              <a:ext cx="5543541" cy="1217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8800" lIns="128800" spcFirstLastPara="1" rIns="128800" wrap="square" tIns="1288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Scope: A Comprehensive Firmware Security Assessment</a:t>
              </a: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0" y="3045472"/>
              <a:ext cx="6949440" cy="1217228"/>
            </a:xfrm>
            <a:prstGeom prst="roundRect">
              <a:avLst>
                <a:gd fmla="val 10000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368211" y="3319348"/>
              <a:ext cx="669475" cy="669475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1405898" y="3045472"/>
              <a:ext cx="5543541" cy="1217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4"/>
            <p:cNvSpPr txBox="1"/>
            <p:nvPr/>
          </p:nvSpPr>
          <p:spPr>
            <a:xfrm>
              <a:off x="1405898" y="3045472"/>
              <a:ext cx="5543541" cy="1217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8800" lIns="128800" spcFirstLastPara="1" rIns="128800" wrap="square" tIns="1288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Objectives: Identify Vulnerabilities &amp; Develop Automated Exploitation Script</a:t>
              </a: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0" y="4567007"/>
              <a:ext cx="6949440" cy="1217228"/>
            </a:xfrm>
            <a:prstGeom prst="roundRect">
              <a:avLst>
                <a:gd fmla="val 10000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368211" y="4840884"/>
              <a:ext cx="669475" cy="669475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1405898" y="4567007"/>
              <a:ext cx="5543541" cy="1217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4"/>
            <p:cNvSpPr txBox="1"/>
            <p:nvPr/>
          </p:nvSpPr>
          <p:spPr>
            <a:xfrm>
              <a:off x="1405898" y="4567007"/>
              <a:ext cx="5543541" cy="12172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8800" lIns="128800" spcFirstLastPara="1" rIns="128800" wrap="square" tIns="1288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200"/>
                <a:buFont typeface="Arial"/>
                <a:buNone/>
              </a:pPr>
              <a:r>
                <a:rPr lang="en-US" sz="2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Deliverables: Provide a Vulnerability Report, Proof-of-Concept Script, &amp; Presentation</a:t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5"/>
          <p:cNvSpPr txBox="1"/>
          <p:nvPr>
            <p:ph type="title"/>
          </p:nvPr>
        </p:nvSpPr>
        <p:spPr>
          <a:xfrm>
            <a:off x="7123007" y="603501"/>
            <a:ext cx="4361693" cy="152704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lang="en-US" sz="3300"/>
              <a:t>Methodology &amp; Tools</a:t>
            </a:r>
            <a:endParaRPr/>
          </a:p>
        </p:txBody>
      </p:sp>
      <p:pic>
        <p:nvPicPr>
          <p:cNvPr descr="Padlock on computer motherboard" id="115" name="Google Shape;115;p15"/>
          <p:cNvPicPr preferRelativeResize="0"/>
          <p:nvPr/>
        </p:nvPicPr>
        <p:blipFill rotWithShape="1">
          <a:blip r:embed="rId3">
            <a:alphaModFix/>
          </a:blip>
          <a:srcRect b="4" l="4930" r="33041" t="0"/>
          <a:stretch/>
        </p:blipFill>
        <p:spPr>
          <a:xfrm>
            <a:off x="1" y="10"/>
            <a:ext cx="6373368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 txBox="1"/>
          <p:nvPr>
            <p:ph idx="1" type="body"/>
          </p:nvPr>
        </p:nvSpPr>
        <p:spPr>
          <a:xfrm>
            <a:off x="7123007" y="2212846"/>
            <a:ext cx="4361693" cy="40965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Ubuntu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Visual Studio Code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Python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Binwalk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1800"/>
              <a:t>Noseyparker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6"/>
          <p:cNvSpPr txBox="1"/>
          <p:nvPr>
            <p:ph type="title"/>
          </p:nvPr>
        </p:nvSpPr>
        <p:spPr>
          <a:xfrm>
            <a:off x="5726007" y="252383"/>
            <a:ext cx="6468399" cy="6006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/>
              <a:t>Vulnerability Findings Pt.1</a:t>
            </a:r>
            <a:endParaRPr/>
          </a:p>
        </p:txBody>
      </p:sp>
      <p:sp>
        <p:nvSpPr>
          <p:cNvPr id="123" name="Google Shape;123;p16"/>
          <p:cNvSpPr txBox="1"/>
          <p:nvPr>
            <p:ph idx="1" type="body"/>
          </p:nvPr>
        </p:nvSpPr>
        <p:spPr>
          <a:xfrm>
            <a:off x="6271361" y="1323846"/>
            <a:ext cx="5370221" cy="47987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/>
              <a:t>Product: </a:t>
            </a:r>
            <a:r>
              <a:rPr b="1" lang="en-US" sz="1600"/>
              <a:t>TP-Link TL-WR841N</a:t>
            </a:r>
            <a:endParaRPr/>
          </a:p>
          <a:p>
            <a:pPr indent="-228600" lvl="1" marL="4572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o"/>
            </a:pPr>
            <a:r>
              <a:rPr lang="en-US" sz="1600"/>
              <a:t>Vulnerability: </a:t>
            </a:r>
            <a:r>
              <a:rPr lang="en-US" sz="1600">
                <a:latin typeface="Arial"/>
                <a:ea typeface="Arial"/>
                <a:cs typeface="Arial"/>
                <a:sym typeface="Arial"/>
              </a:rPr>
              <a:t>Dropbearpwd Improper Authentication Information Disclosure</a:t>
            </a:r>
            <a:endParaRPr sz="1600"/>
          </a:p>
          <a:p>
            <a:pPr indent="-228600" lvl="1" marL="4572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o"/>
            </a:pPr>
            <a:r>
              <a:rPr lang="en-US" sz="1600"/>
              <a:t>Announced Date: May 2, 2024</a:t>
            </a:r>
            <a:endParaRPr/>
          </a:p>
          <a:p>
            <a:pPr indent="-228600" lvl="1" marL="4572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o"/>
            </a:pPr>
            <a:r>
              <a:rPr lang="en-US" sz="1600"/>
              <a:t>Dropbearpwd vulnerability (CVE-2023-50224) affects TP-Link TL-WR841N routers, allowing network-adjacent attackers to disclose sensitive information without authentication. (</a:t>
            </a:r>
            <a:r>
              <a:rPr lang="en-US" sz="1600" u="sng">
                <a:solidFill>
                  <a:schemeClr val="hlink"/>
                </a:solidFill>
                <a:hlinkClick r:id="rId3"/>
              </a:rPr>
              <a:t>https://nvd.nist.gov/vuln/detail/cve-2023-50224</a:t>
            </a:r>
            <a:r>
              <a:rPr lang="en-US" sz="1600"/>
              <a:t>)</a:t>
            </a:r>
            <a:endParaRPr/>
          </a:p>
          <a:p>
            <a:pPr indent="-228600" lvl="1" marL="4572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urier New"/>
              <a:buChar char="o"/>
            </a:pPr>
            <a:r>
              <a:rPr lang="en-US" sz="1600"/>
              <a:t>The flaw in the httpd service (TCP port 80) stems from improper authentication, enabling attackers to retrieve stored credentials from /tmp/dropbear/dropbearpwd and bypass HTTP Basic authentication. (</a:t>
            </a:r>
            <a:r>
              <a:rPr lang="en-US" sz="1600" u="sng">
                <a:solidFill>
                  <a:schemeClr val="hlink"/>
                </a:solidFill>
                <a:hlinkClick r:id="rId4"/>
              </a:rPr>
              <a:t>https://www.tp-link.com/us/support/faq/4365/</a:t>
            </a:r>
            <a:r>
              <a:rPr lang="en-US" sz="1600"/>
              <a:t>)</a:t>
            </a:r>
            <a:endParaRPr/>
          </a:p>
          <a:p>
            <a:pPr indent="-146050" lvl="1" marL="4572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ourier New"/>
              <a:buNone/>
            </a:pPr>
            <a:r>
              <a:t/>
            </a:r>
            <a:endParaRPr sz="1300"/>
          </a:p>
          <a:p>
            <a:pPr indent="0" lvl="1" marL="2286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t/>
            </a:r>
            <a:endParaRPr sz="1300"/>
          </a:p>
          <a:p>
            <a:pPr indent="-14605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t/>
            </a:r>
            <a:endParaRPr sz="1300"/>
          </a:p>
        </p:txBody>
      </p:sp>
      <p:pic>
        <p:nvPicPr>
          <p:cNvPr descr="A white router with black antenna&#10;&#10;AI-generated content may be incorrect." id="124" name="Google Shape;124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7609" y="1325824"/>
            <a:ext cx="5048630" cy="45904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7"/>
          <p:cNvSpPr txBox="1"/>
          <p:nvPr>
            <p:ph type="title"/>
          </p:nvPr>
        </p:nvSpPr>
        <p:spPr>
          <a:xfrm>
            <a:off x="5686200" y="249648"/>
            <a:ext cx="6505800" cy="6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/>
              <a:t>Vulnerability Findings Pt. 2</a:t>
            </a:r>
            <a:endParaRPr/>
          </a:p>
        </p:txBody>
      </p:sp>
      <p:pic>
        <p:nvPicPr>
          <p:cNvPr descr="A white camera with a round lens&#10;&#10;AI-generated content may be incorrect." id="131" name="Google Shape;131;p17"/>
          <p:cNvPicPr preferRelativeResize="0"/>
          <p:nvPr/>
        </p:nvPicPr>
        <p:blipFill rotWithShape="1">
          <a:blip r:embed="rId3">
            <a:alphaModFix/>
          </a:blip>
          <a:srcRect b="0" l="23149" r="24574" t="0"/>
          <a:stretch/>
        </p:blipFill>
        <p:spPr>
          <a:xfrm>
            <a:off x="478118" y="903951"/>
            <a:ext cx="4692486" cy="5050108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 txBox="1"/>
          <p:nvPr>
            <p:ph idx="1" type="body"/>
          </p:nvPr>
        </p:nvSpPr>
        <p:spPr>
          <a:xfrm>
            <a:off x="5935025" y="1398550"/>
            <a:ext cx="5809500" cy="49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/>
              <a:t>Product: </a:t>
            </a:r>
            <a:r>
              <a:rPr b="1" lang="en-US" sz="1600"/>
              <a:t>D-Link DCS-8000LH</a:t>
            </a:r>
            <a:r>
              <a:rPr lang="en-US" sz="1600"/>
              <a:t> </a:t>
            </a:r>
            <a:endParaRPr sz="16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/>
              <a:t>Initial Analysis Date by NIST: February 13th, 2019</a:t>
            </a:r>
            <a:endParaRPr sz="16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600"/>
              <a:t>Vulnerabilities</a:t>
            </a:r>
            <a:endParaRPr sz="1600"/>
          </a:p>
          <a:p>
            <a:pPr indent="-290195" lvl="0" marL="28575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D-Link DCS series Wi-Fi cameras expose sensitive device configuration information.</a:t>
            </a:r>
            <a:endParaRPr sz="1600"/>
          </a:p>
          <a:p>
            <a:pPr indent="-290195" lvl="0" marL="28575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This affects many DCS series models with firmware versions 1.00 and above.</a:t>
            </a:r>
            <a:endParaRPr sz="1600"/>
          </a:p>
          <a:p>
            <a:pPr indent="-290195" lvl="0" marL="28575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The configuration file is remotely accessible without authentication at &lt;Camera-IP&gt;/common/info.cgi.</a:t>
            </a:r>
            <a:endParaRPr sz="1600"/>
          </a:p>
          <a:p>
            <a:pPr indent="-290195" lvl="0" marL="28575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The file includes details like model, MAC address, IP address, and various device settings.</a:t>
            </a:r>
            <a:endParaRPr sz="1600"/>
          </a:p>
          <a:p>
            <a:pPr indent="-290195" lvl="0" marL="28575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https://nvd.nist.gov/vuln/detail/cve-2018-18441#:~:text=Description,cgi%2C%20with%20no%20authentication</a:t>
            </a:r>
            <a:r>
              <a:rPr lang="en-US" sz="1600"/>
              <a:t> </a:t>
            </a:r>
            <a:endParaRPr sz="1600"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 txBox="1"/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/>
              <a:t>Automation Script &amp; Recommendations</a:t>
            </a:r>
            <a:endParaRPr/>
          </a:p>
        </p:txBody>
      </p:sp>
      <p:sp>
        <p:nvSpPr>
          <p:cNvPr id="138" name="Google Shape;138;p18"/>
          <p:cNvSpPr txBox="1"/>
          <p:nvPr>
            <p:ph idx="1" type="body"/>
          </p:nvPr>
        </p:nvSpPr>
        <p:spPr>
          <a:xfrm>
            <a:off x="451675" y="1205550"/>
            <a:ext cx="10814700" cy="56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Github: 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https://github.com/jmenz-93/team-ftw-fw</a:t>
            </a:r>
            <a:endParaRPr b="1" sz="2608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35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-US" sz="2043">
                <a:latin typeface="Calibri"/>
                <a:ea typeface="Calibri"/>
                <a:cs typeface="Calibri"/>
                <a:sym typeface="Calibri"/>
              </a:rPr>
              <a:t>Immediate Remediation (Critical Security Updates)</a:t>
            </a:r>
            <a:endParaRPr b="1" sz="2043">
              <a:latin typeface="Calibri"/>
              <a:ea typeface="Calibri"/>
              <a:cs typeface="Calibri"/>
              <a:sym typeface="Calibri"/>
            </a:endParaRPr>
          </a:p>
          <a:p>
            <a:pPr indent="-341992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786"/>
              <a:buFont typeface="Calibri"/>
              <a:buChar char="•"/>
            </a:pPr>
            <a:r>
              <a:rPr lang="en-US" sz="1785">
                <a:latin typeface="Calibri"/>
                <a:ea typeface="Calibri"/>
                <a:cs typeface="Calibri"/>
                <a:sym typeface="Calibri"/>
              </a:rPr>
              <a:t>Remove Hardcoded Secrets</a:t>
            </a:r>
            <a:endParaRPr sz="1785">
              <a:latin typeface="Calibri"/>
              <a:ea typeface="Calibri"/>
              <a:cs typeface="Calibri"/>
              <a:sym typeface="Calibri"/>
            </a:endParaRPr>
          </a:p>
          <a:p>
            <a:pPr indent="-341992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86"/>
              <a:buFont typeface="Calibri"/>
              <a:buChar char="•"/>
            </a:pPr>
            <a:r>
              <a:rPr lang="en-US" sz="1785">
                <a:latin typeface="Calibri"/>
                <a:ea typeface="Calibri"/>
                <a:cs typeface="Calibri"/>
                <a:sym typeface="Calibri"/>
              </a:rPr>
              <a:t>Disable Insecure Management Interfaces</a:t>
            </a:r>
            <a:endParaRPr sz="1785">
              <a:latin typeface="Calibri"/>
              <a:ea typeface="Calibri"/>
              <a:cs typeface="Calibri"/>
              <a:sym typeface="Calibri"/>
            </a:endParaRPr>
          </a:p>
          <a:p>
            <a:pPr indent="-341992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86"/>
              <a:buFont typeface="Calibri"/>
              <a:buChar char="•"/>
            </a:pPr>
            <a:r>
              <a:rPr lang="en-US" sz="1785">
                <a:latin typeface="Calibri"/>
                <a:ea typeface="Calibri"/>
                <a:cs typeface="Calibri"/>
                <a:sym typeface="Calibri"/>
              </a:rPr>
              <a:t>Update Core Components</a:t>
            </a:r>
            <a:endParaRPr sz="1785">
              <a:latin typeface="Calibri"/>
              <a:ea typeface="Calibri"/>
              <a:cs typeface="Calibri"/>
              <a:sym typeface="Calibri"/>
            </a:endParaRPr>
          </a:p>
          <a:p>
            <a:pPr indent="-341992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86"/>
              <a:buFont typeface="Calibri"/>
              <a:buChar char="•"/>
            </a:pPr>
            <a:r>
              <a:rPr lang="en-US" sz="1785">
                <a:latin typeface="Calibri"/>
                <a:ea typeface="Calibri"/>
                <a:cs typeface="Calibri"/>
                <a:sym typeface="Calibri"/>
              </a:rPr>
              <a:t>Verify Firmware Integrity</a:t>
            </a:r>
            <a:endParaRPr sz="178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2071">
                <a:latin typeface="Calibri"/>
                <a:ea typeface="Calibri"/>
                <a:cs typeface="Calibri"/>
                <a:sym typeface="Calibri"/>
              </a:rPr>
              <a:t>Long Term Hardening (Configuration &amp; Access Control)</a:t>
            </a:r>
            <a:endParaRPr b="1" sz="2071">
              <a:latin typeface="Calibri"/>
              <a:ea typeface="Calibri"/>
              <a:cs typeface="Calibri"/>
              <a:sym typeface="Calibri"/>
            </a:endParaRPr>
          </a:p>
          <a:p>
            <a:pPr indent="-352152" lvl="0" marL="457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946"/>
              <a:buFont typeface="Calibri"/>
              <a:buChar char="•"/>
            </a:pPr>
            <a:r>
              <a:rPr lang="en-US" sz="1945">
                <a:latin typeface="Calibri"/>
                <a:ea typeface="Calibri"/>
                <a:cs typeface="Calibri"/>
                <a:sym typeface="Calibri"/>
              </a:rPr>
              <a:t>Remove Default Credentials </a:t>
            </a:r>
            <a:endParaRPr sz="1945">
              <a:latin typeface="Calibri"/>
              <a:ea typeface="Calibri"/>
              <a:cs typeface="Calibri"/>
              <a:sym typeface="Calibri"/>
            </a:endParaRPr>
          </a:p>
          <a:p>
            <a:pPr indent="-352152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46"/>
              <a:buFont typeface="Calibri"/>
              <a:buChar char="•"/>
            </a:pPr>
            <a:r>
              <a:rPr lang="en-US" sz="1945">
                <a:latin typeface="Calibri"/>
                <a:ea typeface="Calibri"/>
                <a:cs typeface="Calibri"/>
                <a:sym typeface="Calibri"/>
              </a:rPr>
              <a:t>Limit System Privileges</a:t>
            </a:r>
            <a:endParaRPr sz="1945">
              <a:latin typeface="Calibri"/>
              <a:ea typeface="Calibri"/>
              <a:cs typeface="Calibri"/>
              <a:sym typeface="Calibri"/>
            </a:endParaRPr>
          </a:p>
          <a:p>
            <a:pPr indent="-352152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46"/>
              <a:buFont typeface="Calibri"/>
              <a:buChar char="•"/>
            </a:pPr>
            <a:r>
              <a:rPr lang="en-US" sz="1945">
                <a:latin typeface="Calibri"/>
                <a:ea typeface="Calibri"/>
                <a:cs typeface="Calibri"/>
                <a:sym typeface="Calibri"/>
              </a:rPr>
              <a:t>Remove Debug Artifacts</a:t>
            </a:r>
            <a:endParaRPr sz="1945">
              <a:latin typeface="Calibri"/>
              <a:ea typeface="Calibri"/>
              <a:cs typeface="Calibri"/>
              <a:sym typeface="Calibri"/>
            </a:endParaRPr>
          </a:p>
          <a:p>
            <a:pPr indent="-352152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46"/>
              <a:buFont typeface="Calibri"/>
              <a:buChar char="•"/>
            </a:pPr>
            <a:r>
              <a:rPr lang="en-US" sz="1945">
                <a:latin typeface="Calibri"/>
                <a:ea typeface="Calibri"/>
                <a:cs typeface="Calibri"/>
                <a:sym typeface="Calibri"/>
              </a:rPr>
              <a:t>Restrict Network Exposure</a:t>
            </a:r>
            <a:endParaRPr sz="1945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-US" sz="2071">
                <a:latin typeface="Calibri"/>
                <a:ea typeface="Calibri"/>
                <a:cs typeface="Calibri"/>
                <a:sym typeface="Calibri"/>
              </a:rPr>
              <a:t>Priority Focus:</a:t>
            </a:r>
            <a:endParaRPr b="1" sz="2071">
              <a:latin typeface="Calibri"/>
              <a:ea typeface="Calibri"/>
              <a:cs typeface="Calibri"/>
              <a:sym typeface="Calibri"/>
            </a:endParaRPr>
          </a:p>
          <a:p>
            <a:pPr indent="0" lvl="1" marL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None/>
            </a:pPr>
            <a:r>
              <a:rPr lang="en-US" sz="2100">
                <a:latin typeface="Calibri"/>
                <a:ea typeface="Calibri"/>
                <a:cs typeface="Calibri"/>
                <a:sym typeface="Calibri"/>
              </a:rPr>
              <a:t>Remove embedded credentials, disable Telnet/plaintext services, rotate exposed keys; Component updates.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pic>
        <p:nvPicPr>
          <p:cNvPr descr="A blue and yellow snake logo&#10;&#10;AI-generated content may be incorrect." id="139" name="Google Shape;13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98528" y="1411941"/>
            <a:ext cx="1479177" cy="14791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hexagon with a black background&#10;&#10;AI-generated content may be incorrect." id="140" name="Google Shape;140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879852" y="3238499"/>
            <a:ext cx="1509060" cy="1546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anillaVTI">
  <a:themeElements>
    <a:clrScheme name="Vanilla">
      <a:dk1>
        <a:srgbClr val="000000"/>
      </a:dk1>
      <a:lt1>
        <a:srgbClr val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